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89" r:id="rId4"/>
    <p:sldId id="266" r:id="rId5"/>
    <p:sldId id="267" r:id="rId6"/>
    <p:sldId id="268" r:id="rId7"/>
    <p:sldId id="270" r:id="rId8"/>
    <p:sldId id="271" r:id="rId9"/>
    <p:sldId id="272" r:id="rId10"/>
    <p:sldId id="275" r:id="rId11"/>
    <p:sldId id="274" r:id="rId12"/>
    <p:sldId id="288" r:id="rId13"/>
    <p:sldId id="276" r:id="rId14"/>
    <p:sldId id="287" r:id="rId15"/>
    <p:sldId id="286" r:id="rId16"/>
    <p:sldId id="277" r:id="rId17"/>
    <p:sldId id="278" r:id="rId18"/>
    <p:sldId id="260" r:id="rId19"/>
    <p:sldId id="261" r:id="rId20"/>
    <p:sldId id="263" r:id="rId21"/>
    <p:sldId id="280" r:id="rId22"/>
    <p:sldId id="281" r:id="rId23"/>
    <p:sldId id="282" r:id="rId24"/>
    <p:sldId id="283" r:id="rId25"/>
    <p:sldId id="284" r:id="rId26"/>
    <p:sldId id="285" r:id="rId27"/>
    <p:sldId id="29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3E99-9295-4244-87A3-62C3651D4F2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860F-17D4-4C39-B4C7-54CF474D160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507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3E99-9295-4244-87A3-62C3651D4F2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860F-17D4-4C39-B4C7-54CF474D1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4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3E99-9295-4244-87A3-62C3651D4F2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860F-17D4-4C39-B4C7-54CF474D1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14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3E99-9295-4244-87A3-62C3651D4F2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860F-17D4-4C39-B4C7-54CF474D160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2739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3E99-9295-4244-87A3-62C3651D4F2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860F-17D4-4C39-B4C7-54CF474D1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83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3E99-9295-4244-87A3-62C3651D4F2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860F-17D4-4C39-B4C7-54CF474D160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4994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3E99-9295-4244-87A3-62C3651D4F2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860F-17D4-4C39-B4C7-54CF474D1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64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3E99-9295-4244-87A3-62C3651D4F2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860F-17D4-4C39-B4C7-54CF474D1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9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3E99-9295-4244-87A3-62C3651D4F2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860F-17D4-4C39-B4C7-54CF474D1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61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3E99-9295-4244-87A3-62C3651D4F2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860F-17D4-4C39-B4C7-54CF474D1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03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3E99-9295-4244-87A3-62C3651D4F2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860F-17D4-4C39-B4C7-54CF474D1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2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3E99-9295-4244-87A3-62C3651D4F2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860F-17D4-4C39-B4C7-54CF474D1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95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3E99-9295-4244-87A3-62C3651D4F2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860F-17D4-4C39-B4C7-54CF474D1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9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3E99-9295-4244-87A3-62C3651D4F2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860F-17D4-4C39-B4C7-54CF474D1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5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3E99-9295-4244-87A3-62C3651D4F2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860F-17D4-4C39-B4C7-54CF474D1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71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3E99-9295-4244-87A3-62C3651D4F2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860F-17D4-4C39-B4C7-54CF474D1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43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3E99-9295-4244-87A3-62C3651D4F2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860F-17D4-4C39-B4C7-54CF474D1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86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09A3E99-9295-4244-87A3-62C3651D4F2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F56860F-17D4-4C39-B4C7-54CF474D1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915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aseballaero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.imgur.com/vb9GLRC.gif" TargetMode="External"/><Relationship Id="rId7" Type="http://schemas.openxmlformats.org/officeDocument/2006/relationships/hyperlink" Target="https://giphy.com/gifs/comments-changeup-strasburg-115RAHRXu4zJzG" TargetMode="External"/><Relationship Id="rId2" Type="http://schemas.openxmlformats.org/officeDocument/2006/relationships/hyperlink" Target="https://giphy.com/gifs/looks-towards-fastball-7PFssIFdPiI0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hmansbaseball.wordpress.com/2016/01/14/custom-vs-one-size-fits-all-throwing-mechanics/" TargetMode="External"/><Relationship Id="rId5" Type="http://schemas.openxmlformats.org/officeDocument/2006/relationships/hyperlink" Target="https://www.drivelinebaseball.com/2019/09/mastering-the-axis-of-rotation-a-thorough-review-of-spin-axis-in-three-dimensions/" TargetMode="External"/><Relationship Id="rId4" Type="http://schemas.openxmlformats.org/officeDocument/2006/relationships/hyperlink" Target="https://plus.maths.org/content/fly-walks-round-footbal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gifs/looks-towards-fastball-7PFssIFdPiI0g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i.imgur.com/vb9GLRC.gif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CB4D-18AB-42B7-AF02-D6C286CCB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8420877" cy="2971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Factor Analysis of Pitch Design Metrics: </a:t>
            </a:r>
            <a:br>
              <a:rPr lang="en-US" sz="4100" dirty="0"/>
            </a:br>
            <a:r>
              <a:rPr lang="en-US" sz="2400" dirty="0"/>
              <a:t>Tilt, Release Height, Induced Vertical Break, </a:t>
            </a:r>
            <a:br>
              <a:rPr lang="en-US" sz="2400" dirty="0"/>
            </a:br>
            <a:r>
              <a:rPr lang="en-US" sz="2400" dirty="0"/>
              <a:t>&amp; Horizontal BREAK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2AC73-A7BB-41E4-A130-285A74C548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Scott Kobos, Applied Physics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Dr. T. Brian Bunton, Advisor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1E31E-97C0-4F94-B2C4-8547D2085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62" y="4190260"/>
            <a:ext cx="2377735" cy="237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49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D875B-FB94-407A-BF1E-87DB4720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Seams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84C88338-A74E-4A6D-B7BE-4E1D66FD8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823" y="2267938"/>
            <a:ext cx="7919976" cy="259775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C50408-E696-440C-91FF-BC7E08AF08E1}"/>
              </a:ext>
            </a:extLst>
          </p:cNvPr>
          <p:cNvSpPr txBox="1"/>
          <p:nvPr/>
        </p:nvSpPr>
        <p:spPr>
          <a:xfrm>
            <a:off x="2093201" y="4865690"/>
            <a:ext cx="29533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https://plus.maths.org/content/fly-walks-round-football</a:t>
            </a:r>
          </a:p>
        </p:txBody>
      </p:sp>
    </p:spTree>
    <p:extLst>
      <p:ext uri="{BB962C8B-B14F-4D97-AF65-F5344CB8AC3E}">
        <p14:creationId xmlns:p14="http://schemas.microsoft.com/office/powerpoint/2010/main" val="4279228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54C81-7170-4596-B8EE-D30D22A5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Tilt</a:t>
            </a:r>
          </a:p>
        </p:txBody>
      </p:sp>
      <p:pic>
        <p:nvPicPr>
          <p:cNvPr id="16" name="Content Placeholder 15" descr="https://i1.wp.com/www.baseballaero.com/wp-content/uploads/2018/11/wakecompare.png?resize=640%2C244&amp;ssl=1">
            <a:extLst>
              <a:ext uri="{FF2B5EF4-FFF2-40B4-BE49-F238E27FC236}">
                <a16:creationId xmlns:a16="http://schemas.microsoft.com/office/drawing/2014/main" id="{3D87C70D-CD69-47E2-A918-70589E359FE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24" y="2900224"/>
            <a:ext cx="5702543" cy="19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7E4B0D-93C5-42C6-8423-1B8CEBE26C0F}"/>
              </a:ext>
            </a:extLst>
          </p:cNvPr>
          <p:cNvSpPr txBox="1"/>
          <p:nvPr/>
        </p:nvSpPr>
        <p:spPr>
          <a:xfrm>
            <a:off x="7073491" y="1731874"/>
            <a:ext cx="4290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24F3F-F533-4020-81A7-76821D26A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883" y="1576911"/>
            <a:ext cx="3707290" cy="32744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21E45E-E43A-47D5-A6C8-8E4FBB81DC4A}"/>
              </a:ext>
            </a:extLst>
          </p:cNvPr>
          <p:cNvSpPr txBox="1"/>
          <p:nvPr/>
        </p:nvSpPr>
        <p:spPr>
          <a:xfrm>
            <a:off x="6583883" y="4887593"/>
            <a:ext cx="3284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-Stephen Strasburg’s changeup accelerates downward with &gt;1g about 10% of the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B237A-D942-4B4F-8A82-799F9190C2BB}"/>
              </a:ext>
            </a:extLst>
          </p:cNvPr>
          <p:cNvSpPr txBox="1"/>
          <p:nvPr/>
        </p:nvSpPr>
        <p:spPr>
          <a:xfrm>
            <a:off x="541924" y="4860228"/>
            <a:ext cx="11363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Barton L. Smith</a:t>
            </a:r>
          </a:p>
        </p:txBody>
      </p:sp>
    </p:spTree>
    <p:extLst>
      <p:ext uri="{BB962C8B-B14F-4D97-AF65-F5344CB8AC3E}">
        <p14:creationId xmlns:p14="http://schemas.microsoft.com/office/powerpoint/2010/main" val="3747381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63A47-7B87-43F9-88B1-4B5B34691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Assumptions (Model Validity)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2650517-DEE8-4296-95FC-62B35AD6005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1729054"/>
            <a:ext cx="2986087" cy="19539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1FC3E3-2212-4C9E-BE28-E9A32D6B348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52080" y="1729054"/>
            <a:ext cx="3733801" cy="19539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84E9E4-5FE0-4C51-B7EC-4B0565175B3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1037" y="4105064"/>
            <a:ext cx="2986087" cy="1838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136FDF-0A27-4E3C-844D-4A6D3D9C83E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52080" y="4105064"/>
            <a:ext cx="3371851" cy="18385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D3154B-B443-400D-9D8A-6A0BFEE4A80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932227" y="1723547"/>
            <a:ext cx="3244759" cy="195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60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580C-6DD5-4460-803B-7962D49E4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Model Analysis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0414FB4-786B-4A5F-B546-A72D9315E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0"/>
          <a:stretch/>
        </p:blipFill>
        <p:spPr>
          <a:xfrm>
            <a:off x="1597981" y="1657690"/>
            <a:ext cx="7723327" cy="3831841"/>
          </a:xfrm>
        </p:spPr>
      </p:pic>
    </p:spTree>
    <p:extLst>
      <p:ext uri="{BB962C8B-B14F-4D97-AF65-F5344CB8AC3E}">
        <p14:creationId xmlns:p14="http://schemas.microsoft.com/office/powerpoint/2010/main" val="1506862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580C-6DD5-4460-803B-7962D49E4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Model 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F0D135-797A-4D3A-931D-EA73A3E9C489}"/>
              </a:ext>
            </a:extLst>
          </p:cNvPr>
          <p:cNvSpPr txBox="1"/>
          <p:nvPr/>
        </p:nvSpPr>
        <p:spPr>
          <a:xfrm>
            <a:off x="1624614" y="4572000"/>
            <a:ext cx="4216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-Tilt/HB</a:t>
            </a:r>
          </a:p>
          <a:p>
            <a:r>
              <a:rPr lang="en-US" dirty="0"/>
              <a:t>-Tilt/IDVB</a:t>
            </a:r>
          </a:p>
          <a:p>
            <a:r>
              <a:rPr lang="en-US" dirty="0"/>
              <a:t>-RH/IDVB</a:t>
            </a:r>
          </a:p>
          <a:p>
            <a:r>
              <a:rPr lang="en-US" dirty="0"/>
              <a:t>-IDVB/HB</a:t>
            </a:r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1D882AA7-3D93-4938-A661-53C78F043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68" y="1690290"/>
            <a:ext cx="5579224" cy="2491093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97D9DB7-1E94-4739-85A5-387C05576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592" y="1690999"/>
            <a:ext cx="5507581" cy="249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29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EA528-7CEC-4901-A5DC-CE456F79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sz="36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19CB8-17F3-4608-9327-A5984D7CE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-Include a wider range of factors.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-Include swing and miss into analysis.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-Perform similar analysis to Changeups and Breaking Balls (Slider/Curveball).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-Case-by-case analysis. </a:t>
            </a:r>
          </a:p>
        </p:txBody>
      </p:sp>
    </p:spTree>
    <p:extLst>
      <p:ext uri="{BB962C8B-B14F-4D97-AF65-F5344CB8AC3E}">
        <p14:creationId xmlns:p14="http://schemas.microsoft.com/office/powerpoint/2010/main" val="185584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A1C9-E8A7-4BCB-AC19-AA848FC66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56973-EB73-48A3-B1BF-1838AD312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21366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-Nothing of any statistical significance between exit velocity and any of the factors.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-Analysis found relationships between Tilt and Induced Vertical Break, Release Height and Induced Vertical Break, Induced Vertical Break and Horizontal Break, and confirmed the relationship between Tilt and Horizontal Break </a:t>
            </a:r>
          </a:p>
        </p:txBody>
      </p:sp>
    </p:spTree>
    <p:extLst>
      <p:ext uri="{BB962C8B-B14F-4D97-AF65-F5344CB8AC3E}">
        <p14:creationId xmlns:p14="http://schemas.microsoft.com/office/powerpoint/2010/main" val="486900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B26C-9A35-4153-AF89-34FCD5DAD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D27BD-1811-4A82-BF1A-551CFAA29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-Dr. Lindsay Bell of Coastal Carolina University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-Barton Smith of Utah State University:      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https://www.baseballaero.com/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-Coastal Carolina University Baseball (Drew Thomas)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1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50EA-37A4-4C13-A799-0D24A5FF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Release Height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4CCBA2-54EC-4D6C-90E5-1F58DF288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992311"/>
            <a:ext cx="5486654" cy="361473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BDDE12-20BF-47CE-A860-116527FDF687}"/>
              </a:ext>
            </a:extLst>
          </p:cNvPr>
          <p:cNvSpPr txBox="1"/>
          <p:nvPr/>
        </p:nvSpPr>
        <p:spPr>
          <a:xfrm>
            <a:off x="6516210" y="2095130"/>
            <a:ext cx="2840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The height above home plate at which the pitcher releases the ball, measured in feet.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FA3CE-C093-4B66-B0AB-93A755348F69}"/>
              </a:ext>
            </a:extLst>
          </p:cNvPr>
          <p:cNvSpPr txBox="1"/>
          <p:nvPr/>
        </p:nvSpPr>
        <p:spPr>
          <a:xfrm>
            <a:off x="684212" y="5607048"/>
            <a:ext cx="513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https://lehmansbaseball.wordpress.com/2016/01/14/custom-vs-one-size-fits-all-throwing-mechanics/</a:t>
            </a:r>
          </a:p>
        </p:txBody>
      </p:sp>
    </p:spTree>
    <p:extLst>
      <p:ext uri="{BB962C8B-B14F-4D97-AF65-F5344CB8AC3E}">
        <p14:creationId xmlns:p14="http://schemas.microsoft.com/office/powerpoint/2010/main" val="3198470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8471B-776B-4C47-9CB0-B5C7483A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Horizontal &amp; Induced Vertical Break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ACA73C-29C2-4DA1-BD4B-3459D07D0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992311"/>
            <a:ext cx="3785275" cy="417170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6764C-6987-4205-9970-EE7C3D537DA7}"/>
              </a:ext>
            </a:extLst>
          </p:cNvPr>
          <p:cNvSpPr txBox="1"/>
          <p:nvPr/>
        </p:nvSpPr>
        <p:spPr>
          <a:xfrm>
            <a:off x="5042516" y="1848441"/>
            <a:ext cx="46430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-The distance between where the pitch crosses the front of home plate versus where the pitch would have crossed home plate if it had traveled in a perfectly straight line from release, measured in inches.</a:t>
            </a:r>
          </a:p>
          <a:p>
            <a:endParaRPr lang="en-US" dirty="0"/>
          </a:p>
          <a:p>
            <a:r>
              <a:rPr lang="en-US" dirty="0"/>
              <a:t>-The distance between where the pitch crosses the plate and where it would have crossed the plate if it would have traveled in a perfectly straight line from release, unaffected by gravity, measured in inches.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73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2A1C0-6B50-4679-BEB3-75554CFD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Study 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3EB17-179F-4455-9BB0-00F6EB051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992311"/>
            <a:ext cx="8534400" cy="2008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-Lower exit velocity means greater success (less runs on the board) as a pitcher.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-The fewer runs the opposing team scores, the easier it is to win the game.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-Wins matter. </a:t>
            </a:r>
          </a:p>
        </p:txBody>
      </p:sp>
    </p:spTree>
    <p:extLst>
      <p:ext uri="{BB962C8B-B14F-4D97-AF65-F5344CB8AC3E}">
        <p14:creationId xmlns:p14="http://schemas.microsoft.com/office/powerpoint/2010/main" val="3061137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7BEF-BD15-4401-A2CE-3CC5B6EA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Tilt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03AB92-C7FE-4AB9-B706-AA349881B7E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813264"/>
            <a:ext cx="6542211" cy="29806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64A58E-10A2-4C66-A930-2997875307BB}"/>
              </a:ext>
            </a:extLst>
          </p:cNvPr>
          <p:cNvSpPr txBox="1"/>
          <p:nvPr/>
        </p:nvSpPr>
        <p:spPr>
          <a:xfrm>
            <a:off x="7670307" y="1813264"/>
            <a:ext cx="2805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-Measured on a clock-like axis and measures the spin direction of a pitch.</a:t>
            </a:r>
          </a:p>
          <a:p>
            <a:endParaRPr lang="en-US" dirty="0"/>
          </a:p>
          <a:p>
            <a:r>
              <a:rPr lang="en-US" dirty="0"/>
              <a:t>-Also called Spin Axis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510366-3B41-41A4-B446-BF8759C54C0E}"/>
              </a:ext>
            </a:extLst>
          </p:cNvPr>
          <p:cNvSpPr txBox="1"/>
          <p:nvPr/>
        </p:nvSpPr>
        <p:spPr>
          <a:xfrm>
            <a:off x="684212" y="4793942"/>
            <a:ext cx="6454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https://www.drivelinebaseball.com/2019/09/mastering-the-axis-of-rotation-a-thorough-review-of-spin-axis-in-three-dimensions/</a:t>
            </a:r>
          </a:p>
        </p:txBody>
      </p:sp>
    </p:spTree>
    <p:extLst>
      <p:ext uri="{BB962C8B-B14F-4D97-AF65-F5344CB8AC3E}">
        <p14:creationId xmlns:p14="http://schemas.microsoft.com/office/powerpoint/2010/main" val="3679067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D37EF-8786-4CED-BEF6-4CAA3304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Assumptions- Added Variable Plots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5EEFA9A-B1E1-460D-8E24-88662778883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1992311"/>
            <a:ext cx="5750418" cy="3614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60D10-3DEF-4428-8257-20FDB735A52B}"/>
              </a:ext>
            </a:extLst>
          </p:cNvPr>
          <p:cNvSpPr txBox="1"/>
          <p:nvPr/>
        </p:nvSpPr>
        <p:spPr>
          <a:xfrm>
            <a:off x="7022237" y="1992311"/>
            <a:ext cx="32847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-Tests whether each variable adds new information to the model </a:t>
            </a:r>
          </a:p>
          <a:p>
            <a:endParaRPr lang="en-US" dirty="0"/>
          </a:p>
          <a:p>
            <a:r>
              <a:rPr lang="en-US" dirty="0"/>
              <a:t>-Slope of 0 means no information is being contributed by that factor. </a:t>
            </a:r>
          </a:p>
          <a:p>
            <a:endParaRPr lang="en-US" dirty="0"/>
          </a:p>
          <a:p>
            <a:r>
              <a:rPr lang="en-US" dirty="0"/>
              <a:t>-Larger slope means more information that a variable is adding to the model.</a:t>
            </a:r>
          </a:p>
        </p:txBody>
      </p:sp>
    </p:spTree>
    <p:extLst>
      <p:ext uri="{BB962C8B-B14F-4D97-AF65-F5344CB8AC3E}">
        <p14:creationId xmlns:p14="http://schemas.microsoft.com/office/powerpoint/2010/main" val="3968115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4F596-34AB-494F-9673-45FA715AD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Assumptions- Residuals vs. Fitted Plots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4882B07-9BA6-4DFD-A955-2F11E450044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1992311"/>
            <a:ext cx="5750418" cy="3614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37C94C-6500-4135-AC88-27BFA1786E3B}"/>
              </a:ext>
            </a:extLst>
          </p:cNvPr>
          <p:cNvSpPr txBox="1"/>
          <p:nvPr/>
        </p:nvSpPr>
        <p:spPr>
          <a:xfrm>
            <a:off x="6906827" y="1992311"/>
            <a:ext cx="29385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-Data must appear random, key is to not observe a funnel shape or any discernable pattern. </a:t>
            </a:r>
          </a:p>
          <a:p>
            <a:endParaRPr lang="en-US" dirty="0"/>
          </a:p>
          <a:p>
            <a:r>
              <a:rPr lang="en-US" dirty="0"/>
              <a:t>-Checks for constant variance, as non-constant variance implies a lack of fit. </a:t>
            </a:r>
          </a:p>
        </p:txBody>
      </p:sp>
    </p:spTree>
    <p:extLst>
      <p:ext uri="{BB962C8B-B14F-4D97-AF65-F5344CB8AC3E}">
        <p14:creationId xmlns:p14="http://schemas.microsoft.com/office/powerpoint/2010/main" val="1416068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E06B-44EE-4E21-AA45-DBB64C8B5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Assumptions- Normal Probability Plot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E82ABC9-B7B5-42BA-8D10-AF13DFAA0A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1992311"/>
            <a:ext cx="5750418" cy="3614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B2CC49-D860-4E19-9D77-40B2157087A7}"/>
              </a:ext>
            </a:extLst>
          </p:cNvPr>
          <p:cNvSpPr txBox="1"/>
          <p:nvPr/>
        </p:nvSpPr>
        <p:spPr>
          <a:xfrm>
            <a:off x="6826927" y="1992311"/>
            <a:ext cx="3320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-Produces a straight line if all error is distributed normally; however, with a large enough sample size the line may deviate from linear and still be accepted.</a:t>
            </a:r>
          </a:p>
        </p:txBody>
      </p:sp>
    </p:spTree>
    <p:extLst>
      <p:ext uri="{BB962C8B-B14F-4D97-AF65-F5344CB8AC3E}">
        <p14:creationId xmlns:p14="http://schemas.microsoft.com/office/powerpoint/2010/main" val="4217032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752D-8ECF-42CF-B0C8-0CD40CF9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Assumptions- Scale Location Plot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1605A85-FD82-41C8-AB8E-D828CE69B07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1992311"/>
            <a:ext cx="5750418" cy="3614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663094-82A4-4702-A818-C1E651829693}"/>
              </a:ext>
            </a:extLst>
          </p:cNvPr>
          <p:cNvSpPr txBox="1"/>
          <p:nvPr/>
        </p:nvSpPr>
        <p:spPr>
          <a:xfrm>
            <a:off x="6951216" y="1992311"/>
            <a:ext cx="3320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-Residuals are spread equally along the range of predictors and like the normal probability plot, should appear random, with no discernable pattern. </a:t>
            </a:r>
          </a:p>
        </p:txBody>
      </p:sp>
    </p:spTree>
    <p:extLst>
      <p:ext uri="{BB962C8B-B14F-4D97-AF65-F5344CB8AC3E}">
        <p14:creationId xmlns:p14="http://schemas.microsoft.com/office/powerpoint/2010/main" val="1869159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733C-4645-4BD6-B7DD-B684AB3F9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Assumptions- Cook’s Distance Plot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159E6CA-BE8A-4826-A0AD-FC1E4FABA20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1992311"/>
            <a:ext cx="5750418" cy="3614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40B67D-0CF2-4B65-8C1A-9E7D95144C7E}"/>
              </a:ext>
            </a:extLst>
          </p:cNvPr>
          <p:cNvSpPr txBox="1"/>
          <p:nvPr/>
        </p:nvSpPr>
        <p:spPr>
          <a:xfrm>
            <a:off x="6871317" y="1992311"/>
            <a:ext cx="28319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-Identifies leverage points within the data.   </a:t>
            </a:r>
          </a:p>
          <a:p>
            <a:endParaRPr lang="en-US" dirty="0"/>
          </a:p>
          <a:p>
            <a:r>
              <a:rPr lang="en-US" dirty="0"/>
              <a:t>-A general rule in interpreting Cook’s distance is that any value with a distance greater than 1 is influential and should be investigated.</a:t>
            </a:r>
          </a:p>
        </p:txBody>
      </p:sp>
    </p:spTree>
    <p:extLst>
      <p:ext uri="{BB962C8B-B14F-4D97-AF65-F5344CB8AC3E}">
        <p14:creationId xmlns:p14="http://schemas.microsoft.com/office/powerpoint/2010/main" val="2644849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6834-4D70-4B58-8A85-05B1F0DB3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Assumptions- Variance Inflation Factor (</a:t>
            </a:r>
            <a:r>
              <a:rPr lang="en-US" dirty="0" err="1"/>
              <a:t>vif</a:t>
            </a:r>
            <a:r>
              <a:rPr lang="en-US" dirty="0"/>
              <a:t>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188697E-2FB1-433D-85E4-2C7A3093EF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4212" y="2541562"/>
            <a:ext cx="853440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vif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(LHP4STIHR.mod)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CoastalLHP4STiltFix[-1002]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RelHeight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[-1002]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InducedVertBreak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[-1002]    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HorzBreak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[-1002]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9.448746               1.157054           2.106317                  10.254556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2AACD-2E13-43F4-9E17-71D212C59511}"/>
              </a:ext>
            </a:extLst>
          </p:cNvPr>
          <p:cNvSpPr txBox="1"/>
          <p:nvPr/>
        </p:nvSpPr>
        <p:spPr>
          <a:xfrm>
            <a:off x="684212" y="3429000"/>
            <a:ext cx="26100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-Shows whether or not some variables can be written as linear combinations of the other variables being tested. </a:t>
            </a:r>
          </a:p>
          <a:p>
            <a:endParaRPr lang="en-US" dirty="0"/>
          </a:p>
          <a:p>
            <a:r>
              <a:rPr lang="en-US" dirty="0"/>
              <a:t>-Any </a:t>
            </a:r>
            <a:r>
              <a:rPr lang="en-US" dirty="0" err="1"/>
              <a:t>vif</a:t>
            </a:r>
            <a:r>
              <a:rPr lang="en-US" dirty="0"/>
              <a:t> under 15 for a variable is considered acceptable. </a:t>
            </a:r>
          </a:p>
        </p:txBody>
      </p:sp>
    </p:spTree>
    <p:extLst>
      <p:ext uri="{BB962C8B-B14F-4D97-AF65-F5344CB8AC3E}">
        <p14:creationId xmlns:p14="http://schemas.microsoft.com/office/powerpoint/2010/main" val="1956850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6834-4D70-4B58-8A85-05B1F0DB3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Image Credits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23B49-587A-4387-B869-6A73D58839A9}"/>
              </a:ext>
            </a:extLst>
          </p:cNvPr>
          <p:cNvSpPr txBox="1"/>
          <p:nvPr/>
        </p:nvSpPr>
        <p:spPr>
          <a:xfrm>
            <a:off x="684212" y="2003368"/>
            <a:ext cx="76347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https://giphy.com/gifs/looks-towards-fastball-7PFssIFdPiI0g</a:t>
            </a:r>
            <a:endParaRPr lang="en-US" dirty="0"/>
          </a:p>
          <a:p>
            <a:r>
              <a:rPr lang="en-US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http://i.imgur.com/vb9GLRC.gif</a:t>
            </a:r>
            <a:endParaRPr lang="en-US" dirty="0"/>
          </a:p>
          <a:p>
            <a:r>
              <a:rPr lang="en-US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https://plus.maths.org/content/fly-walks-round-football</a:t>
            </a:r>
            <a:endParaRPr lang="en-US" dirty="0"/>
          </a:p>
          <a:p>
            <a:r>
              <a:rPr lang="en-US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https://www.drivelinebaseball.com/2019/09/mastering-the-axis-of-rotation-a-thorough-review-of-spin-axis-in-three-dimensions/</a:t>
            </a:r>
            <a:endParaRPr lang="en-US" dirty="0"/>
          </a:p>
          <a:p>
            <a:r>
              <a:rPr lang="en-US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https://lehmansbaseball.wordpress.com/2016/01/14/custom-vs-one-size-fits-all-throwing-mechanics/</a:t>
            </a:r>
            <a:endParaRPr lang="en-US" dirty="0"/>
          </a:p>
          <a:p>
            <a:r>
              <a:rPr lang="en-US" u="sng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https://giphy.com/gifs/comments-changeup-strasburg-115RAHRXu4zJzG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8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2A1C0-6B50-4679-BEB3-75554CFD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What are the factors?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3EB17-179F-4455-9BB0-00F6EB051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992311"/>
            <a:ext cx="8534400" cy="2008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-Tilt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-Release Height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-Induced Vertical Break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-Horizontal Break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C8F65-74BC-44B0-9BB6-1D33FD0BE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4000734"/>
            <a:ext cx="2676525" cy="2676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E342A-6555-4370-9C1D-E38A3C185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95900" y="1205146"/>
            <a:ext cx="35433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1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4F99D-74CD-49BA-A7B0-9B128B3F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Magnus Force/ Effect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D8572-D86B-44A8-A9E7-59967B5FD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812842"/>
            <a:ext cx="4126606" cy="412660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1004BD-1068-4B3D-B611-830C73943580}"/>
              </a:ext>
            </a:extLst>
          </p:cNvPr>
          <p:cNvSpPr txBox="1"/>
          <p:nvPr/>
        </p:nvSpPr>
        <p:spPr>
          <a:xfrm>
            <a:off x="681038" y="5939448"/>
            <a:ext cx="37593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https://giphy.com/gifs/looks-towards-fastball-7PFssIFdPiI0g</a:t>
            </a:r>
            <a:endParaRPr lang="en-US" sz="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07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73294-604C-45F8-9978-6B4FB6992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Particle Image Velocimetry (PIV)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0F6F73-5766-40C9-B646-B62D46C64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2068776"/>
            <a:ext cx="4316103" cy="361473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EEC8A0-EF2A-49DB-B4B9-37192C641F49}"/>
              </a:ext>
            </a:extLst>
          </p:cNvPr>
          <p:cNvSpPr txBox="1"/>
          <p:nvPr/>
        </p:nvSpPr>
        <p:spPr>
          <a:xfrm>
            <a:off x="684212" y="5683513"/>
            <a:ext cx="25390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Barton L. Smith</a:t>
            </a:r>
          </a:p>
        </p:txBody>
      </p:sp>
    </p:spTree>
    <p:extLst>
      <p:ext uri="{BB962C8B-B14F-4D97-AF65-F5344CB8AC3E}">
        <p14:creationId xmlns:p14="http://schemas.microsoft.com/office/powerpoint/2010/main" val="1858465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543CB-0D52-483D-B841-260C78F4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Boundary Layer Separation &amp; Wake</a:t>
            </a:r>
          </a:p>
        </p:txBody>
      </p:sp>
      <p:pic>
        <p:nvPicPr>
          <p:cNvPr id="16" name="Content Placeholder 15" descr="https://i2.wp.com/www.baseballaero.com/wp-content/uploads/2019/08/BLSeparationAndWake.jpg?w=640&amp;ssl=1">
            <a:extLst>
              <a:ext uri="{FF2B5EF4-FFF2-40B4-BE49-F238E27FC236}">
                <a16:creationId xmlns:a16="http://schemas.microsoft.com/office/drawing/2014/main" id="{84C6A04F-0CEC-4B82-831B-CF0D62451E3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068776"/>
            <a:ext cx="5118211" cy="36147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93F6FD-A8B0-44AB-A5A4-39C2CA0FB999}"/>
              </a:ext>
            </a:extLst>
          </p:cNvPr>
          <p:cNvSpPr txBox="1"/>
          <p:nvPr/>
        </p:nvSpPr>
        <p:spPr>
          <a:xfrm>
            <a:off x="6389579" y="2068776"/>
            <a:ext cx="3062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-Size</a:t>
            </a:r>
          </a:p>
          <a:p>
            <a:r>
              <a:rPr lang="en-US" dirty="0"/>
              <a:t>-Location</a:t>
            </a:r>
          </a:p>
          <a:p>
            <a:r>
              <a:rPr lang="en-US" dirty="0"/>
              <a:t>-Angle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6C2730-E9D6-4694-A541-803268470D9D}"/>
              </a:ext>
            </a:extLst>
          </p:cNvPr>
          <p:cNvSpPr txBox="1"/>
          <p:nvPr/>
        </p:nvSpPr>
        <p:spPr>
          <a:xfrm>
            <a:off x="684212" y="5683513"/>
            <a:ext cx="13227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Barton L. Smith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09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F3D3-4D83-467B-9801-F682D9159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Vorticity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4FE136-5480-4163-AD61-ABDFC8CCB1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0511" y="1429305"/>
                <a:ext cx="4331672" cy="111001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-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smtClean="0">
                        <a:solidFill>
                          <a:schemeClr val="tx1"/>
                        </a:solidFill>
                      </a:rPr>
                      <m:t>ω</m:t>
                    </m:r>
                    <m:r>
                      <a:rPr lang="en-US" sz="2600" smtClean="0">
                        <a:solidFill>
                          <a:schemeClr val="tx1"/>
                        </a:solidFill>
                      </a:rPr>
                      <m:t>=</m:t>
                    </m:r>
                    <m:r>
                      <m:rPr>
                        <m:sty m:val="p"/>
                      </m:rPr>
                      <a:rPr lang="en-US" sz="2600" smtClean="0">
                        <a:solidFill>
                          <a:schemeClr val="tx1"/>
                        </a:solidFill>
                      </a:rPr>
                      <m:t>∇</m:t>
                    </m:r>
                    <m:r>
                      <a:rPr lang="en-US" sz="2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>
                        <a:solidFill>
                          <a:schemeClr val="tx1"/>
                        </a:solidFill>
                      </a:rPr>
                      <m:t>v</m:t>
                    </m:r>
                  </m:oMath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4FE136-5480-4163-AD61-ABDFC8CCB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0511" y="1429305"/>
                <a:ext cx="4331672" cy="1110017"/>
              </a:xfrm>
              <a:blipFill>
                <a:blip r:embed="rId2"/>
                <a:stretch>
                  <a:fillRect l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B9C9F7-CE6C-4A11-8294-C0F627D1A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984313"/>
            <a:ext cx="4658487" cy="41415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66D873-2008-4540-A22E-6B60598CA887}"/>
              </a:ext>
            </a:extLst>
          </p:cNvPr>
          <p:cNvSpPr txBox="1"/>
          <p:nvPr/>
        </p:nvSpPr>
        <p:spPr>
          <a:xfrm>
            <a:off x="684212" y="6125908"/>
            <a:ext cx="18199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Barton L. Smith</a:t>
            </a:r>
          </a:p>
        </p:txBody>
      </p:sp>
    </p:spTree>
    <p:extLst>
      <p:ext uri="{BB962C8B-B14F-4D97-AF65-F5344CB8AC3E}">
        <p14:creationId xmlns:p14="http://schemas.microsoft.com/office/powerpoint/2010/main" val="150825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01149-0817-40CA-9823-F9ECC1B27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The Laminar Express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38EB978-B7B5-46A9-9B86-8FCF58E10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684038"/>
            <a:ext cx="3186044" cy="438421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154A8E-0E33-4B7E-BAB7-98F33198720D}"/>
              </a:ext>
            </a:extLst>
          </p:cNvPr>
          <p:cNvSpPr txBox="1"/>
          <p:nvPr/>
        </p:nvSpPr>
        <p:spPr>
          <a:xfrm>
            <a:off x="681038" y="6126534"/>
            <a:ext cx="42967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http://i.imgur.com/vb9GLRC.gif</a:t>
            </a:r>
            <a:endParaRPr lang="en-US" sz="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2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E0326-F74A-4E9B-85AA-ACBB82D90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Laminar vs. Turbulent Flow</a:t>
            </a:r>
          </a:p>
        </p:txBody>
      </p:sp>
      <p:pic>
        <p:nvPicPr>
          <p:cNvPr id="16" name="Content Placeholder 15" descr="https://i1.wp.com/www.baseballaero.com/wp-content/uploads/2018/12/LaminarBall-1.png?resize=640%2C461&amp;ssl=1">
            <a:extLst>
              <a:ext uri="{FF2B5EF4-FFF2-40B4-BE49-F238E27FC236}">
                <a16:creationId xmlns:a16="http://schemas.microsoft.com/office/drawing/2014/main" id="{BC1BB0E1-142A-4F31-9F7F-0444DFDE95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03" y="2319552"/>
            <a:ext cx="4545165" cy="311318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DD17E4-1DD7-4373-8B24-AC09E7B64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70" y="3847122"/>
            <a:ext cx="3848941" cy="21650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8565F6-DC5F-4D8B-8526-81CE35196B4F}"/>
              </a:ext>
            </a:extLst>
          </p:cNvPr>
          <p:cNvSpPr txBox="1"/>
          <p:nvPr/>
        </p:nvSpPr>
        <p:spPr>
          <a:xfrm>
            <a:off x="5369671" y="6012151"/>
            <a:ext cx="38489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https://giphy.com/gifs/comments-changeup-strasburg-115RAHRXu4zJzG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BDEFA2-5ADA-4372-B6DF-83217E0A1CF7}"/>
              </a:ext>
            </a:extLst>
          </p:cNvPr>
          <p:cNvSpPr txBox="1"/>
          <p:nvPr/>
        </p:nvSpPr>
        <p:spPr>
          <a:xfrm>
            <a:off x="754803" y="5453242"/>
            <a:ext cx="10475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Barton L. Smith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33278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28124</TotalTime>
  <Words>803</Words>
  <Application>Microsoft Office PowerPoint</Application>
  <PresentationFormat>Widescreen</PresentationFormat>
  <Paragraphs>102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Cambria Math</vt:lpstr>
      <vt:lpstr>Century Gothic</vt:lpstr>
      <vt:lpstr>Lucida Console</vt:lpstr>
      <vt:lpstr>Wingdings</vt:lpstr>
      <vt:lpstr>Wingdings 3</vt:lpstr>
      <vt:lpstr>Slice</vt:lpstr>
      <vt:lpstr>Factor Analysis of Pitch Design Metrics:  Tilt, Release Height, Induced Vertical Break,  &amp; Horizontal BREAK</vt:lpstr>
      <vt:lpstr>Study significance</vt:lpstr>
      <vt:lpstr>What are the factors?</vt:lpstr>
      <vt:lpstr>Magnus Force/ Effect</vt:lpstr>
      <vt:lpstr>Particle Image Velocimetry (PIV)</vt:lpstr>
      <vt:lpstr>Boundary Layer Separation &amp; Wake</vt:lpstr>
      <vt:lpstr>Vorticity</vt:lpstr>
      <vt:lpstr>The Laminar Express</vt:lpstr>
      <vt:lpstr>Laminar vs. Turbulent Flow</vt:lpstr>
      <vt:lpstr>Seams</vt:lpstr>
      <vt:lpstr>Tilt</vt:lpstr>
      <vt:lpstr>Assumptions (Model Validity)</vt:lpstr>
      <vt:lpstr>Model Analysis</vt:lpstr>
      <vt:lpstr>Model Analysis</vt:lpstr>
      <vt:lpstr>Future Work</vt:lpstr>
      <vt:lpstr>Conclusion</vt:lpstr>
      <vt:lpstr>Acknowledgements</vt:lpstr>
      <vt:lpstr>Release Height</vt:lpstr>
      <vt:lpstr>Horizontal &amp; Induced Vertical Break</vt:lpstr>
      <vt:lpstr>Tilt</vt:lpstr>
      <vt:lpstr>Assumptions- Added Variable Plots</vt:lpstr>
      <vt:lpstr>Assumptions- Residuals vs. Fitted Plots</vt:lpstr>
      <vt:lpstr>Assumptions- Normal Probability Plot</vt:lpstr>
      <vt:lpstr>Assumptions- Scale Location Plot</vt:lpstr>
      <vt:lpstr>Assumptions- Cook’s Distance Plot</vt:lpstr>
      <vt:lpstr>Assumptions- Variance Inflation Factor (vif)</vt:lpstr>
      <vt:lpstr>Image 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 Analysis of Pitch Design Metrics- Tilt, Release, Horizontal Movement, &amp; Induced Vertical Break</dc:title>
  <dc:creator>Scott Kobos</dc:creator>
  <cp:lastModifiedBy>Scott Kobos</cp:lastModifiedBy>
  <cp:revision>56</cp:revision>
  <dcterms:created xsi:type="dcterms:W3CDTF">2019-10-31T14:42:04Z</dcterms:created>
  <dcterms:modified xsi:type="dcterms:W3CDTF">2019-12-09T17:22:36Z</dcterms:modified>
</cp:coreProperties>
</file>